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10/11/2009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>
            <a:spLocks noGrp="1"/>
          </p:cNvSpPr>
          <p:nvPr>
            <p:ph idx="1"/>
          </p:nvPr>
        </p:nvSpPr>
        <p:spPr>
          <a:xfrm>
            <a:off x="0" y="1600603"/>
            <a:ext cx="9289143" cy="4525635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sz="5300" dirty="0" smtClean="0">
                <a:latin typeface="Times New Roman" pitchFamily="18" charset="0"/>
                <a:cs typeface="Times New Roman" pitchFamily="18" charset="0"/>
              </a:rPr>
              <a:t>GENERALITES SUR LES LUBRIFIANTS</a:t>
            </a:r>
          </a:p>
        </p:txBody>
      </p:sp>
      <p:pic>
        <p:nvPicPr>
          <p:cNvPr id="3" name="Picture 12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86" y="104825"/>
            <a:ext cx="1600603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92622" y="45358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65" y="104825"/>
            <a:ext cx="1599797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itre 4"/>
          <p:cNvSpPr>
            <a:spLocks noGrp="1"/>
          </p:cNvSpPr>
          <p:nvPr>
            <p:ph type="title"/>
          </p:nvPr>
        </p:nvSpPr>
        <p:spPr>
          <a:xfrm>
            <a:off x="457201" y="1286127"/>
            <a:ext cx="8229600" cy="928310"/>
          </a:xfrm>
        </p:spPr>
        <p:txBody>
          <a:bodyPr/>
          <a:lstStyle/>
          <a:p>
            <a:pPr eaLnBrk="1" hangingPunct="1"/>
            <a:r>
              <a:rPr lang="fr-FR" b="1" smtClean="0">
                <a:latin typeface="Times New Roman" pitchFamily="18" charset="0"/>
                <a:cs typeface="Times New Roman" pitchFamily="18" charset="0"/>
              </a:rPr>
              <a:t>GRADES DE VISCOSITE </a:t>
            </a:r>
          </a:p>
        </p:txBody>
      </p:sp>
      <p:sp>
        <p:nvSpPr>
          <p:cNvPr id="23556" name="Espace réservé du contenu 5"/>
          <p:cNvSpPr>
            <a:spLocks noGrp="1"/>
          </p:cNvSpPr>
          <p:nvPr>
            <p:ph idx="1"/>
          </p:nvPr>
        </p:nvSpPr>
        <p:spPr>
          <a:xfrm>
            <a:off x="357213" y="2571247"/>
            <a:ext cx="8329587" cy="35005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</a:rPr>
              <a:t> Normalisés par la SAE: 02 catégories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u="sng" smtClean="0">
                <a:latin typeface="Times New Roman" pitchFamily="18" charset="0"/>
                <a:cs typeface="Times New Roman" pitchFamily="18" charset="0"/>
              </a:rPr>
              <a:t>GRADES HIVER: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SAE OW A25W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</a:rPr>
              <a:t>Limite maxi de viscosité à basse température, de – 5° C A – 30° C selon le grade.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fr-FR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7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59562" y="67532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65" y="104825"/>
            <a:ext cx="1599797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Espace réservé du contenu 7"/>
          <p:cNvSpPr>
            <a:spLocks noGrp="1"/>
          </p:cNvSpPr>
          <p:nvPr>
            <p:ph idx="1"/>
          </p:nvPr>
        </p:nvSpPr>
        <p:spPr>
          <a:xfrm>
            <a:off x="457201" y="1600604"/>
            <a:ext cx="8229600" cy="49005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smtClean="0"/>
              <a:t> 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Plus le nombre est élevé, plus l’huile est visqueuse. </a:t>
            </a:r>
            <a:endParaRPr lang="fr-FR" smtClean="0"/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fr-FR" smtClean="0"/>
              <a:t> </a:t>
            </a:r>
            <a:r>
              <a:rPr lang="fr-FR" u="sng" smtClean="0">
                <a:latin typeface="Times New Roman" pitchFamily="18" charset="0"/>
                <a:cs typeface="Times New Roman" pitchFamily="18" charset="0"/>
              </a:rPr>
              <a:t>GRADES ETE: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SAE 20 A 60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</a:rPr>
              <a:t>Limites de viscosité à chaud: 100°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</a:rPr>
              <a:t>Plus le nombre est élevé, plus l’huile est visqueuse.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fr-FR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eaLnBrk="1" hangingPunct="1">
              <a:buFontTx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fr-FR" smtClean="0"/>
          </a:p>
        </p:txBody>
      </p:sp>
      <p:pic>
        <p:nvPicPr>
          <p:cNvPr id="24580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8915" y="67532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 droite 3"/>
          <p:cNvSpPr/>
          <p:nvPr/>
        </p:nvSpPr>
        <p:spPr>
          <a:xfrm>
            <a:off x="428596" y="3643314"/>
            <a:ext cx="499937" cy="14312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1" tIns="45668" rIns="91341" bIns="45668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5602" name="Picture 4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65" y="104825"/>
            <a:ext cx="1599797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Espace réservé du contenu 7"/>
          <p:cNvSpPr>
            <a:spLocks noGrp="1"/>
          </p:cNvSpPr>
          <p:nvPr>
            <p:ph idx="1"/>
          </p:nvPr>
        </p:nvSpPr>
        <p:spPr>
          <a:xfrm>
            <a:off x="457201" y="1600604"/>
            <a:ext cx="8229600" cy="490058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HUILES MULTIGRADES: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Huiles satisfaisant à la fois aux exigences de viscosité à chaud et à froid.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Impose l’utilisation d’un améliorant d’indice de viscosité.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eaLnBrk="1" hangingPunct="1">
              <a:buFontTx/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pic>
        <p:nvPicPr>
          <p:cNvPr id="25605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8915" y="79628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65" y="104825"/>
            <a:ext cx="1599797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Espace réservé du contenu 7"/>
          <p:cNvSpPr>
            <a:spLocks noGrp="1"/>
          </p:cNvSpPr>
          <p:nvPr>
            <p:ph idx="1"/>
          </p:nvPr>
        </p:nvSpPr>
        <p:spPr>
          <a:xfrm>
            <a:off x="428978" y="1499810"/>
            <a:ext cx="8229600" cy="4900587"/>
          </a:xfrm>
        </p:spPr>
        <p:txBody>
          <a:bodyPr>
            <a:normAutofit fontScale="32500" lnSpcReduction="20000"/>
          </a:bodyPr>
          <a:lstStyle/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fr-FR" sz="10100" b="1" u="sng" dirty="0" smtClean="0">
                <a:latin typeface="Times New Roman" pitchFamily="18" charset="0"/>
                <a:cs typeface="Times New Roman" pitchFamily="18" charset="0"/>
              </a:rPr>
              <a:t>CONSTITUTION D’UN LUBRIFIANT</a:t>
            </a:r>
          </a:p>
          <a:p>
            <a:pPr eaLnBrk="1" hangingPunct="1">
              <a:buFontTx/>
              <a:buNone/>
            </a:pPr>
            <a:r>
              <a:rPr lang="fr-FR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7300" dirty="0" smtClean="0">
                <a:latin typeface="Times New Roman" pitchFamily="18" charset="0"/>
                <a:cs typeface="Times New Roman" pitchFamily="18" charset="0"/>
              </a:rPr>
              <a:t>Un lubrifiant est constitué d’un mélange:</a:t>
            </a:r>
          </a:p>
          <a:p>
            <a:pPr eaLnBrk="1" hangingPunct="1">
              <a:buFontTx/>
              <a:buNone/>
            </a:pPr>
            <a:endParaRPr lang="fr-FR" sz="7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fr-FR" sz="7300" dirty="0" smtClean="0">
                <a:latin typeface="Times New Roman" pitchFamily="18" charset="0"/>
                <a:cs typeface="Times New Roman" pitchFamily="18" charset="0"/>
              </a:rPr>
              <a:t>- D’huiles de base</a:t>
            </a:r>
          </a:p>
          <a:p>
            <a:pPr eaLnBrk="1" hangingPunct="1">
              <a:buFontTx/>
              <a:buNone/>
            </a:pPr>
            <a:r>
              <a:rPr lang="fr-FR" sz="7300" dirty="0" smtClean="0">
                <a:latin typeface="Times New Roman" pitchFamily="18" charset="0"/>
                <a:cs typeface="Times New Roman" pitchFamily="18" charset="0"/>
              </a:rPr>
              <a:t>             Viscosité </a:t>
            </a:r>
          </a:p>
          <a:p>
            <a:pPr eaLnBrk="1" hangingPunct="1">
              <a:buFontTx/>
              <a:buChar char="-"/>
            </a:pPr>
            <a:endParaRPr lang="fr-FR" sz="7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Char char="-"/>
            </a:pPr>
            <a:endParaRPr lang="fr-FR" sz="7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Char char="-"/>
            </a:pPr>
            <a:r>
              <a:rPr lang="fr-FR" sz="7300" dirty="0" smtClean="0">
                <a:latin typeface="Times New Roman" pitchFamily="18" charset="0"/>
                <a:cs typeface="Times New Roman" pitchFamily="18" charset="0"/>
              </a:rPr>
              <a:t>Additifs: 0 à 30%</a:t>
            </a:r>
          </a:p>
          <a:p>
            <a:pPr eaLnBrk="1" hangingPunct="1">
              <a:buFontTx/>
              <a:buNone/>
            </a:pPr>
            <a:r>
              <a:rPr lang="fr-FR" sz="7300" dirty="0" smtClean="0">
                <a:latin typeface="Times New Roman" pitchFamily="18" charset="0"/>
                <a:cs typeface="Times New Roman" pitchFamily="18" charset="0"/>
              </a:rPr>
              <a:t>           Indice de viscosité</a:t>
            </a:r>
          </a:p>
          <a:p>
            <a:pPr eaLnBrk="1" hangingPunct="1">
              <a:buFontTx/>
              <a:buNone/>
            </a:pPr>
            <a:r>
              <a:rPr lang="fr-FR" sz="7300" dirty="0" smtClean="0">
                <a:latin typeface="Times New Roman" pitchFamily="18" charset="0"/>
                <a:cs typeface="Times New Roman" pitchFamily="18" charset="0"/>
              </a:rPr>
              <a:t>           Performances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eaLnBrk="1" hangingPunct="1">
              <a:buFontTx/>
              <a:buNone/>
            </a:pPr>
            <a:endParaRPr lang="fr-FR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fr-FR" sz="2400" dirty="0" smtClean="0"/>
          </a:p>
        </p:txBody>
      </p:sp>
      <p:sp>
        <p:nvSpPr>
          <p:cNvPr id="6" name="Flèche droite 5"/>
          <p:cNvSpPr/>
          <p:nvPr/>
        </p:nvSpPr>
        <p:spPr>
          <a:xfrm>
            <a:off x="785786" y="3429000"/>
            <a:ext cx="491066" cy="13607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1" tIns="45668" rIns="91341" bIns="45668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642910" y="4857760"/>
            <a:ext cx="499937" cy="14312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1" tIns="45668" rIns="91341" bIns="45668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Flèche droite 8"/>
          <p:cNvSpPr/>
          <p:nvPr/>
        </p:nvSpPr>
        <p:spPr>
          <a:xfrm flipV="1">
            <a:off x="642910" y="5286388"/>
            <a:ext cx="499937" cy="14312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1" tIns="45668" rIns="91341" bIns="45668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6631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8915" y="43342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ctrTitle"/>
          </p:nvPr>
        </p:nvSpPr>
        <p:spPr>
          <a:xfrm>
            <a:off x="499937" y="214691"/>
            <a:ext cx="7772400" cy="856746"/>
          </a:xfrm>
        </p:spPr>
        <p:txBody>
          <a:bodyPr/>
          <a:lstStyle/>
          <a:p>
            <a:r>
              <a:rPr lang="fr-FR" sz="4000" dirty="0" smtClean="0"/>
              <a:t>HUILE FINIE</a:t>
            </a:r>
          </a:p>
        </p:txBody>
      </p:sp>
      <p:sp>
        <p:nvSpPr>
          <p:cNvPr id="27651" name="Sous-titre 2"/>
          <p:cNvSpPr>
            <a:spLocks noGrp="1"/>
          </p:cNvSpPr>
          <p:nvPr>
            <p:ph type="subTitle" idx="1"/>
          </p:nvPr>
        </p:nvSpPr>
        <p:spPr>
          <a:xfrm>
            <a:off x="642661" y="5715000"/>
            <a:ext cx="7786914" cy="928310"/>
          </a:xfrm>
        </p:spPr>
        <p:txBody>
          <a:bodyPr/>
          <a:lstStyle/>
          <a:p>
            <a:r>
              <a:rPr lang="fr-FR" sz="2200" dirty="0" smtClean="0"/>
              <a:t>Huile moteur SAE 15W40 Contenant  10% poids d’additif et 9% poids d’améliorant d’indice de viscosité.</a:t>
            </a:r>
          </a:p>
        </p:txBody>
      </p:sp>
      <p:graphicFrame>
        <p:nvGraphicFramePr>
          <p:cNvPr id="27652" name="Graphique 3"/>
          <p:cNvGraphicFramePr>
            <a:graphicFrameLocks/>
          </p:cNvGraphicFramePr>
          <p:nvPr/>
        </p:nvGraphicFramePr>
        <p:xfrm>
          <a:off x="714426" y="999873"/>
          <a:ext cx="8000597" cy="4572000"/>
        </p:xfrm>
        <a:graphic>
          <a:graphicData uri="http://schemas.openxmlformats.org/presentationml/2006/ole">
            <p:oleObj spid="_x0000_s1026" r:id="rId3" imgW="15753429" imgH="7206097" progId="Excel.Sheet.8">
              <p:embed/>
            </p:oleObj>
          </a:graphicData>
        </a:graphic>
      </p:graphicFrame>
      <p:pic>
        <p:nvPicPr>
          <p:cNvPr id="5" name="Imag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92622" y="45358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MIXOIL002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2565" y="104825"/>
            <a:ext cx="1599797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65" y="104825"/>
            <a:ext cx="1599797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21"/>
          <p:cNvSpPr>
            <a:spLocks noChangeArrowheads="1"/>
          </p:cNvSpPr>
          <p:nvPr/>
        </p:nvSpPr>
        <p:spPr bwMode="auto">
          <a:xfrm>
            <a:off x="1214362" y="1286127"/>
            <a:ext cx="6858000" cy="499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HUILES DE BASE MINERALE</a:t>
            </a:r>
          </a:p>
        </p:txBody>
      </p:sp>
      <p:sp>
        <p:nvSpPr>
          <p:cNvPr id="28676" name="Rectangle 21"/>
          <p:cNvSpPr>
            <a:spLocks noChangeArrowheads="1"/>
          </p:cNvSpPr>
          <p:nvPr/>
        </p:nvSpPr>
        <p:spPr bwMode="auto">
          <a:xfrm>
            <a:off x="1214362" y="2071310"/>
            <a:ext cx="6858000" cy="499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HUILES DE BASE SYNTHETIQUE</a:t>
            </a:r>
          </a:p>
        </p:txBody>
      </p:sp>
      <p:sp>
        <p:nvSpPr>
          <p:cNvPr id="28677" name="Rectangle 21"/>
          <p:cNvSpPr>
            <a:spLocks noChangeArrowheads="1"/>
          </p:cNvSpPr>
          <p:nvPr/>
        </p:nvSpPr>
        <p:spPr bwMode="auto">
          <a:xfrm>
            <a:off x="1632858" y="3429000"/>
            <a:ext cx="1632857" cy="4082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ADDITIFS</a:t>
            </a:r>
          </a:p>
        </p:txBody>
      </p:sp>
      <p:sp>
        <p:nvSpPr>
          <p:cNvPr id="28678" name="Rectangle 21"/>
          <p:cNvSpPr>
            <a:spLocks noChangeArrowheads="1"/>
          </p:cNvSpPr>
          <p:nvPr/>
        </p:nvSpPr>
        <p:spPr bwMode="auto">
          <a:xfrm>
            <a:off x="3369246" y="3383643"/>
            <a:ext cx="2928958" cy="499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DANS UNE HUILE MULTIGRADE</a:t>
            </a:r>
          </a:p>
        </p:txBody>
      </p:sp>
      <p:sp>
        <p:nvSpPr>
          <p:cNvPr id="28679" name="Rectangle 21"/>
          <p:cNvSpPr>
            <a:spLocks noChangeArrowheads="1"/>
          </p:cNvSpPr>
          <p:nvPr/>
        </p:nvSpPr>
        <p:spPr bwMode="auto">
          <a:xfrm>
            <a:off x="6858000" y="2929064"/>
            <a:ext cx="1928787" cy="157137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 10 à 15 composants</a:t>
            </a:r>
          </a:p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12-20% poids </a:t>
            </a:r>
          </a:p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De l’huile fine </a:t>
            </a:r>
          </a:p>
        </p:txBody>
      </p:sp>
      <p:sp>
        <p:nvSpPr>
          <p:cNvPr id="28680" name="Rectangle 21"/>
          <p:cNvSpPr>
            <a:spLocks noChangeArrowheads="1"/>
          </p:cNvSpPr>
          <p:nvPr/>
        </p:nvSpPr>
        <p:spPr bwMode="auto">
          <a:xfrm>
            <a:off x="357213" y="4858254"/>
            <a:ext cx="714425" cy="14998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100" dirty="0">
                <a:latin typeface="Times New Roman" pitchFamily="18" charset="0"/>
                <a:cs typeface="Times New Roman" pitchFamily="18" charset="0"/>
              </a:rPr>
              <a:t>Améliorant</a:t>
            </a:r>
          </a:p>
          <a:p>
            <a:pPr algn="ctr"/>
            <a:r>
              <a:rPr lang="fr-FR" sz="1100" dirty="0">
                <a:latin typeface="Times New Roman" pitchFamily="18" charset="0"/>
                <a:cs typeface="Times New Roman" pitchFamily="18" charset="0"/>
              </a:rPr>
              <a:t>d’indice</a:t>
            </a:r>
          </a:p>
          <a:p>
            <a:pPr algn="ctr"/>
            <a:r>
              <a:rPr lang="fr-FR" sz="1100" dirty="0">
                <a:latin typeface="Times New Roman" pitchFamily="18" charset="0"/>
                <a:cs typeface="Times New Roman" pitchFamily="18" charset="0"/>
              </a:rPr>
              <a:t>de  viscosité</a:t>
            </a:r>
          </a:p>
          <a:p>
            <a:pPr algn="ctr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1" name="Rectangle 21"/>
          <p:cNvSpPr>
            <a:spLocks noChangeArrowheads="1"/>
          </p:cNvSpPr>
          <p:nvPr/>
        </p:nvSpPr>
        <p:spPr bwMode="auto">
          <a:xfrm>
            <a:off x="1142598" y="4858254"/>
            <a:ext cx="714425" cy="14998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Détergent</a:t>
            </a:r>
          </a:p>
        </p:txBody>
      </p:sp>
      <p:sp>
        <p:nvSpPr>
          <p:cNvPr id="28682" name="Rectangle 21"/>
          <p:cNvSpPr>
            <a:spLocks noChangeArrowheads="1"/>
          </p:cNvSpPr>
          <p:nvPr/>
        </p:nvSpPr>
        <p:spPr bwMode="auto">
          <a:xfrm>
            <a:off x="1928788" y="4858254"/>
            <a:ext cx="714425" cy="14998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Anti-</a:t>
            </a:r>
          </a:p>
          <a:p>
            <a:pPr algn="ctr"/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acide</a:t>
            </a:r>
          </a:p>
        </p:txBody>
      </p:sp>
      <p:sp>
        <p:nvSpPr>
          <p:cNvPr id="28683" name="Rectangle 21"/>
          <p:cNvSpPr>
            <a:spLocks noChangeArrowheads="1"/>
          </p:cNvSpPr>
          <p:nvPr/>
        </p:nvSpPr>
        <p:spPr bwMode="auto">
          <a:xfrm>
            <a:off x="2714978" y="4858254"/>
            <a:ext cx="856890" cy="14998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Dispersant</a:t>
            </a: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4714724" y="4858254"/>
            <a:ext cx="857149" cy="14998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Anti-</a:t>
            </a:r>
          </a:p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oxydant</a:t>
            </a:r>
          </a:p>
        </p:txBody>
      </p:sp>
      <p:sp>
        <p:nvSpPr>
          <p:cNvPr id="28685" name="Rectangle 21"/>
          <p:cNvSpPr>
            <a:spLocks noChangeArrowheads="1"/>
          </p:cNvSpPr>
          <p:nvPr/>
        </p:nvSpPr>
        <p:spPr bwMode="auto">
          <a:xfrm>
            <a:off x="3643086" y="4858254"/>
            <a:ext cx="928914" cy="14998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 Anti-</a:t>
            </a:r>
          </a:p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usure</a:t>
            </a:r>
          </a:p>
        </p:txBody>
      </p:sp>
      <p:sp>
        <p:nvSpPr>
          <p:cNvPr id="28686" name="Rectangle 21"/>
          <p:cNvSpPr>
            <a:spLocks noChangeArrowheads="1"/>
          </p:cNvSpPr>
          <p:nvPr/>
        </p:nvSpPr>
        <p:spPr bwMode="auto">
          <a:xfrm>
            <a:off x="5643638" y="4858254"/>
            <a:ext cx="928914" cy="14998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 Inibiteur</a:t>
            </a:r>
          </a:p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De</a:t>
            </a:r>
          </a:p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Corrosion</a:t>
            </a:r>
          </a:p>
        </p:txBody>
      </p:sp>
      <p:sp>
        <p:nvSpPr>
          <p:cNvPr id="28687" name="Rectangle 21"/>
          <p:cNvSpPr>
            <a:spLocks noChangeArrowheads="1"/>
          </p:cNvSpPr>
          <p:nvPr/>
        </p:nvSpPr>
        <p:spPr bwMode="auto">
          <a:xfrm>
            <a:off x="6643511" y="4858254"/>
            <a:ext cx="643467" cy="14998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 Anti-</a:t>
            </a:r>
          </a:p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rouille</a:t>
            </a:r>
          </a:p>
        </p:txBody>
      </p:sp>
      <p:sp>
        <p:nvSpPr>
          <p:cNvPr id="28688" name="Rectangle 21"/>
          <p:cNvSpPr>
            <a:spLocks noChangeArrowheads="1"/>
          </p:cNvSpPr>
          <p:nvPr/>
        </p:nvSpPr>
        <p:spPr bwMode="auto">
          <a:xfrm>
            <a:off x="7429702" y="4858254"/>
            <a:ext cx="785384" cy="14998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 Anti-</a:t>
            </a:r>
          </a:p>
          <a:p>
            <a:pPr algn="ctr"/>
            <a:r>
              <a:rPr lang="fr-FR">
                <a:latin typeface="Times New Roman" pitchFamily="18" charset="0"/>
                <a:cs typeface="Times New Roman" pitchFamily="18" charset="0"/>
              </a:rPr>
              <a:t>mousse</a:t>
            </a:r>
          </a:p>
        </p:txBody>
      </p:sp>
      <p:sp>
        <p:nvSpPr>
          <p:cNvPr id="28689" name="Rectangle 21"/>
          <p:cNvSpPr>
            <a:spLocks noChangeArrowheads="1"/>
          </p:cNvSpPr>
          <p:nvPr/>
        </p:nvSpPr>
        <p:spPr bwMode="auto">
          <a:xfrm>
            <a:off x="8286776" y="4858254"/>
            <a:ext cx="857224" cy="14998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Améliorant</a:t>
            </a:r>
          </a:p>
          <a:p>
            <a:pPr algn="ctr"/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de point</a:t>
            </a:r>
          </a:p>
          <a:p>
            <a:pPr algn="ctr"/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d’écoulement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628953" y="1518961"/>
            <a:ext cx="508000" cy="1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609600" y="2320270"/>
            <a:ext cx="508000" cy="1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5400000">
            <a:off x="-403275" y="2548165"/>
            <a:ext cx="2041072" cy="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620889" y="3565072"/>
            <a:ext cx="290286" cy="1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>
            <a:off x="6357950" y="3628572"/>
            <a:ext cx="471714" cy="1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5" name="Rectangle 21"/>
          <p:cNvSpPr>
            <a:spLocks noChangeArrowheads="1"/>
          </p:cNvSpPr>
          <p:nvPr/>
        </p:nvSpPr>
        <p:spPr bwMode="auto">
          <a:xfrm>
            <a:off x="2648858" y="6422571"/>
            <a:ext cx="3592285" cy="43542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PRODUIT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FINI</a:t>
            </a:r>
          </a:p>
        </p:txBody>
      </p:sp>
      <p:sp>
        <p:nvSpPr>
          <p:cNvPr id="28696" name="Rectangle 21"/>
          <p:cNvSpPr>
            <a:spLocks noChangeArrowheads="1"/>
          </p:cNvSpPr>
          <p:nvPr/>
        </p:nvSpPr>
        <p:spPr bwMode="auto">
          <a:xfrm>
            <a:off x="979715" y="3429000"/>
            <a:ext cx="326571" cy="4082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1" tIns="45668" rIns="91341" bIns="45668" anchor="ctr"/>
          <a:lstStyle/>
          <a:p>
            <a:pPr algn="ctr"/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pic>
        <p:nvPicPr>
          <p:cNvPr id="28697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98267" y="31247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2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86" y="104825"/>
            <a:ext cx="1600603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re 6"/>
          <p:cNvSpPr>
            <a:spLocks noGrp="1"/>
          </p:cNvSpPr>
          <p:nvPr>
            <p:ph type="title"/>
          </p:nvPr>
        </p:nvSpPr>
        <p:spPr>
          <a:xfrm>
            <a:off x="457201" y="1071437"/>
            <a:ext cx="8229600" cy="1214563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fr-FR" smtClean="0">
                <a:solidFill>
                  <a:schemeClr val="tx1"/>
                </a:solidFill>
              </a:rPr>
              <a:t> </a:t>
            </a: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LUBRIFIANTS</a:t>
            </a:r>
          </a:p>
        </p:txBody>
      </p:sp>
      <p:sp>
        <p:nvSpPr>
          <p:cNvPr id="15364" name="Espace réservé du contenu 7"/>
          <p:cNvSpPr>
            <a:spLocks noGrp="1"/>
          </p:cNvSpPr>
          <p:nvPr>
            <p:ph idx="1"/>
          </p:nvPr>
        </p:nvSpPr>
        <p:spPr>
          <a:xfrm>
            <a:off x="457201" y="2642810"/>
            <a:ext cx="8229600" cy="3715254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smtClean="0"/>
              <a:t>       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Le  rôle essentiel d’un lubrifiant est de s’interposer entre les surfaces des pièces mécaniques en mouvement relatif pour diminuer les frottements et éviter l’usure</a:t>
            </a:r>
            <a:r>
              <a:rPr lang="fr-FR" smtClean="0"/>
              <a:t>.</a:t>
            </a:r>
          </a:p>
        </p:txBody>
      </p:sp>
      <p:pic>
        <p:nvPicPr>
          <p:cNvPr id="15365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92622" y="45358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213" y="1571373"/>
            <a:ext cx="8072362" cy="452664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fr-FR" smtClean="0">
                <a:latin typeface="Times New Roman" pitchFamily="18" charset="0"/>
                <a:cs typeface="Times New Roman" pitchFamily="18" charset="0"/>
              </a:rPr>
              <a:t>       Dans un moteur, le lubrifiant travaille dans une large plage de température. Il doit permettre d’assurer des démarrages à des températures pouvant être très basses et supporter des température très élevées.</a:t>
            </a:r>
          </a:p>
        </p:txBody>
      </p:sp>
      <p:pic>
        <p:nvPicPr>
          <p:cNvPr id="16387" name="Picture 6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112" y="157238"/>
            <a:ext cx="1600603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5715" y="200580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990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6" descr="MIXOIL00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73" y="52413"/>
            <a:ext cx="1600603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57213" y="1642937"/>
            <a:ext cx="8072362" cy="452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41" tIns="45668" rIns="91341" bIns="45668"/>
          <a:lstStyle/>
          <a:p>
            <a:pPr marL="342525" indent="-342525" defTabSz="913396">
              <a:lnSpc>
                <a:spcPct val="150000"/>
              </a:lnSpc>
              <a:spcBef>
                <a:spcPct val="20000"/>
              </a:spcBef>
              <a:defRPr/>
            </a:pPr>
            <a:endParaRPr lang="fr-FR" sz="3200" kern="0" dirty="0"/>
          </a:p>
        </p:txBody>
      </p:sp>
      <p:sp>
        <p:nvSpPr>
          <p:cNvPr id="17413" name="Titre 11"/>
          <p:cNvSpPr>
            <a:spLocks noGrp="1"/>
          </p:cNvSpPr>
          <p:nvPr>
            <p:ph type="title"/>
          </p:nvPr>
        </p:nvSpPr>
        <p:spPr>
          <a:xfrm>
            <a:off x="435429" y="1297215"/>
            <a:ext cx="8229600" cy="107143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PRINCIPALES FONCTIONS DES LUBRIFIANTS</a:t>
            </a:r>
          </a:p>
        </p:txBody>
      </p:sp>
      <p:sp>
        <p:nvSpPr>
          <p:cNvPr id="17414" name="Espace réservé du contenu 12"/>
          <p:cNvSpPr>
            <a:spLocks noGrp="1"/>
          </p:cNvSpPr>
          <p:nvPr>
            <p:ph idx="1"/>
          </p:nvPr>
        </p:nvSpPr>
        <p:spPr>
          <a:xfrm>
            <a:off x="428978" y="2785937"/>
            <a:ext cx="8400546" cy="3715254"/>
          </a:xfrm>
        </p:spPr>
        <p:txBody>
          <a:bodyPr/>
          <a:lstStyle/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Réduire les frottements.</a:t>
            </a: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Refroidir.</a:t>
            </a: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Limiter l’usure.</a:t>
            </a: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Maintenir le mécanisme à lubrifier dans un bon état de propreté.</a:t>
            </a: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Protéger contre la corrosion. </a:t>
            </a:r>
          </a:p>
          <a:p>
            <a:pPr eaLnBrk="1" hangingPunct="1"/>
            <a:endParaRPr lang="fr-FR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5" name="Imag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1181" y="55437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825" y="140103"/>
            <a:ext cx="1599797" cy="1177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762000" y="1578429"/>
            <a:ext cx="7391803" cy="4746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41" tIns="45668" rIns="91341" bIns="45668"/>
          <a:lstStyle/>
          <a:p>
            <a:pPr marL="341279" indent="-341279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  Contribuer à l’étanchéité ( cas des chambres de combustion de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moteurs).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  <a:p>
            <a:pPr marL="341279" indent="-341279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Permettre la mise en route de l’organe à lubrifier à toute températures.</a:t>
            </a:r>
          </a:p>
          <a:p>
            <a:pPr marL="341279" indent="-341279">
              <a:lnSpc>
                <a:spcPct val="150000"/>
              </a:lnSpc>
              <a:spcBef>
                <a:spcPct val="20000"/>
              </a:spcBef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pic>
        <p:nvPicPr>
          <p:cNvPr id="18436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0210" y="103818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1357691"/>
            <a:ext cx="8229600" cy="107143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QUELLES PROPRIETES? </a:t>
            </a:r>
            <a:b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POUR EVITER QUOI?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2857500"/>
            <a:ext cx="4039003" cy="3519714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fr-FR" u="sng" smtClean="0">
                <a:latin typeface="Times New Roman" pitchFamily="18" charset="0"/>
                <a:cs typeface="Times New Roman" pitchFamily="18" charset="0"/>
              </a:rPr>
              <a:t>Quelles propriétés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Resistance du film d’huile à chaud</a:t>
            </a: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Comportement à basse température</a:t>
            </a:r>
          </a:p>
        </p:txBody>
      </p:sp>
      <p:sp>
        <p:nvSpPr>
          <p:cNvPr id="19460" name="Espace réservé du contenu 6"/>
          <p:cNvSpPr>
            <a:spLocks noGrp="1"/>
          </p:cNvSpPr>
          <p:nvPr>
            <p:ph sz="half" idx="2"/>
          </p:nvPr>
        </p:nvSpPr>
        <p:spPr>
          <a:xfrm>
            <a:off x="4648603" y="2857500"/>
            <a:ext cx="4038197" cy="326873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fr-FR" u="sng" smtClean="0">
                <a:latin typeface="Times New Roman" pitchFamily="18" charset="0"/>
                <a:cs typeface="Times New Roman" pitchFamily="18" charset="0"/>
              </a:rPr>
              <a:t>Pour éviter quoi?</a:t>
            </a: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Avarie des coussinets</a:t>
            </a:r>
          </a:p>
          <a:p>
            <a:pPr eaLnBrk="1" hangingPunct="1"/>
            <a:endParaRPr lang="fr-FR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Usure sévère au démarrage</a:t>
            </a: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La difficulté au démarrage</a:t>
            </a:r>
          </a:p>
          <a:p>
            <a:pPr eaLnBrk="1" hangingPunct="1">
              <a:buFontTx/>
              <a:buNone/>
            </a:pPr>
            <a:endParaRPr lang="fr-FR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1" name="Picture 4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825" y="104825"/>
            <a:ext cx="1599797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0534" y="55437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2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65" y="104825"/>
            <a:ext cx="1599797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Espace réservé du contenu 31"/>
          <p:cNvSpPr>
            <a:spLocks noGrp="1"/>
          </p:cNvSpPr>
          <p:nvPr>
            <p:ph sz="half" idx="1"/>
          </p:nvPr>
        </p:nvSpPr>
        <p:spPr>
          <a:xfrm>
            <a:off x="457200" y="1600603"/>
            <a:ext cx="4039003" cy="4525635"/>
          </a:xfrm>
        </p:spPr>
        <p:txBody>
          <a:bodyPr/>
          <a:lstStyle/>
          <a:p>
            <a:pPr eaLnBrk="1" hangingPunct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Propreté des parties chaudes</a:t>
            </a:r>
          </a:p>
          <a:p>
            <a:pPr eaLnBrk="1" hangingPunct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Propreté des parties froides</a:t>
            </a:r>
          </a:p>
          <a:p>
            <a:pPr eaLnBrk="1" hangingPunct="1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Protection de la distribution</a:t>
            </a:r>
          </a:p>
          <a:p>
            <a:pPr eaLnBrk="1" hangingPunct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Maîtrise de l’usure segment/ cylindre</a:t>
            </a:r>
          </a:p>
          <a:p>
            <a:pPr eaLnBrk="1" hangingPunct="1">
              <a:buFontTx/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Espace réservé du contenu 32"/>
          <p:cNvSpPr>
            <a:spLocks noGrp="1"/>
          </p:cNvSpPr>
          <p:nvPr>
            <p:ph sz="half" idx="2"/>
          </p:nvPr>
        </p:nvSpPr>
        <p:spPr>
          <a:xfrm>
            <a:off x="4648603" y="1600603"/>
            <a:ext cx="4138184" cy="4525635"/>
          </a:xfrm>
        </p:spPr>
        <p:txBody>
          <a:bodyPr/>
          <a:lstStyle/>
          <a:p>
            <a:pPr eaLnBrk="1" hangingPunct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gommage des segments</a:t>
            </a:r>
          </a:p>
          <a:p>
            <a:pPr eaLnBrk="1" hangingPunct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Dépôts et boues dans le moteur</a:t>
            </a:r>
          </a:p>
          <a:p>
            <a:pPr eaLnBrk="1" hangingPunct="1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Pertes de puissance</a:t>
            </a:r>
          </a:p>
          <a:p>
            <a:pPr eaLnBrk="1" hangingPunct="1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reconditionnement prématuré. </a:t>
            </a:r>
          </a:p>
          <a:p>
            <a:pPr eaLnBrk="1" hangingPunct="1"/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5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9238" y="91723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0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65" y="104825"/>
            <a:ext cx="1599797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Espace réservé du contenu 25"/>
          <p:cNvSpPr>
            <a:spLocks noGrp="1"/>
          </p:cNvSpPr>
          <p:nvPr>
            <p:ph sz="half" idx="1"/>
          </p:nvPr>
        </p:nvSpPr>
        <p:spPr>
          <a:xfrm>
            <a:off x="457200" y="1600603"/>
            <a:ext cx="4039003" cy="4525635"/>
          </a:xfrm>
        </p:spPr>
        <p:txBody>
          <a:bodyPr>
            <a:normAutofit/>
          </a:bodyPr>
          <a:lstStyle/>
          <a:p>
            <a:pPr eaLnBrk="1" hangingPunct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Protection contre le polissage des cylindres</a:t>
            </a:r>
          </a:p>
          <a:p>
            <a:pPr eaLnBrk="1" hangingPunct="1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Inhibition de la corrosion</a:t>
            </a:r>
          </a:p>
          <a:p>
            <a:pPr eaLnBrk="1" hangingPunct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Pouvoir anti rouille</a:t>
            </a:r>
          </a:p>
          <a:p>
            <a:pPr eaLnBrk="1" hangingPunct="1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Pouvoir  anti mousse</a:t>
            </a:r>
          </a:p>
        </p:txBody>
      </p:sp>
      <p:sp>
        <p:nvSpPr>
          <p:cNvPr id="21508" name="Espace réservé du contenu 26"/>
          <p:cNvSpPr>
            <a:spLocks noGrp="1"/>
          </p:cNvSpPr>
          <p:nvPr>
            <p:ph sz="half" idx="2"/>
          </p:nvPr>
        </p:nvSpPr>
        <p:spPr>
          <a:xfrm>
            <a:off x="4648603" y="1600603"/>
            <a:ext cx="4066419" cy="4525635"/>
          </a:xfrm>
        </p:spPr>
        <p:txBody>
          <a:bodyPr>
            <a:normAutofit/>
          </a:bodyPr>
          <a:lstStyle/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Une augmentation anormale de la consommation de lubrifiant </a:t>
            </a: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Usure corrosive des métaux non ferreux</a:t>
            </a:r>
          </a:p>
          <a:p>
            <a:pPr eaLnBrk="1" hangingPunct="1">
              <a:lnSpc>
                <a:spcPct val="150000"/>
              </a:lnSpc>
            </a:pPr>
            <a:r>
              <a:rPr lang="fr-FR" smtClean="0">
                <a:latin typeface="Times New Roman" pitchFamily="18" charset="0"/>
                <a:cs typeface="Times New Roman" pitchFamily="18" charset="0"/>
              </a:rPr>
              <a:t>La rouille</a:t>
            </a: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Le désamorçage de la pompe à huile </a:t>
            </a:r>
          </a:p>
          <a:p>
            <a:pPr eaLnBrk="1" hangingPunct="1">
              <a:buFontTx/>
              <a:buNone/>
            </a:pPr>
            <a:endParaRPr lang="fr-FR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fr-FR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fr-FR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9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01505" y="91723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MIXOIL0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65" y="104825"/>
            <a:ext cx="1599797" cy="117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Espace réservé du contenu 8"/>
          <p:cNvSpPr>
            <a:spLocks noGrp="1"/>
          </p:cNvSpPr>
          <p:nvPr>
            <p:ph sz="half" idx="1"/>
          </p:nvPr>
        </p:nvSpPr>
        <p:spPr>
          <a:xfrm>
            <a:off x="457200" y="1600603"/>
            <a:ext cx="4039003" cy="4525635"/>
          </a:xfrm>
        </p:spPr>
        <p:txBody>
          <a:bodyPr/>
          <a:lstStyle/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Compatibilité avec  les joints élastomères </a:t>
            </a:r>
          </a:p>
          <a:p>
            <a:pPr eaLnBrk="1" hangingPunct="1"/>
            <a:endParaRPr lang="fr-FR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Espacement des vidanges</a:t>
            </a:r>
          </a:p>
        </p:txBody>
      </p:sp>
      <p:sp>
        <p:nvSpPr>
          <p:cNvPr id="22532" name="Espace réservé du contenu 9"/>
          <p:cNvSpPr>
            <a:spLocks noGrp="1"/>
          </p:cNvSpPr>
          <p:nvPr>
            <p:ph sz="half" idx="2"/>
          </p:nvPr>
        </p:nvSpPr>
        <p:spPr>
          <a:xfrm>
            <a:off x="4648603" y="1600603"/>
            <a:ext cx="4038197" cy="4525635"/>
          </a:xfrm>
        </p:spPr>
        <p:txBody>
          <a:bodyPr/>
          <a:lstStyle/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Les fuites</a:t>
            </a:r>
          </a:p>
          <a:p>
            <a:pPr eaLnBrk="1" hangingPunct="1"/>
            <a:endParaRPr lang="fr-FR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fr-FR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smtClean="0">
                <a:latin typeface="Times New Roman" pitchFamily="18" charset="0"/>
                <a:cs typeface="Times New Roman" pitchFamily="18" charset="0"/>
              </a:rPr>
              <a:t>Les immobilisations trop fréquentes dues à la vidange</a:t>
            </a:r>
          </a:p>
        </p:txBody>
      </p:sp>
      <p:pic>
        <p:nvPicPr>
          <p:cNvPr id="22533" name="Imag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8915" y="91723"/>
            <a:ext cx="1741714" cy="11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469</Words>
  <PresentationFormat>Affichage à l'écran (4:3)</PresentationFormat>
  <Paragraphs>114</Paragraphs>
  <Slides>15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7" baseType="lpstr">
      <vt:lpstr>Thème Office</vt:lpstr>
      <vt:lpstr>Feuille Microsoft Office Excel 97-2003</vt:lpstr>
      <vt:lpstr>Diapositive 1</vt:lpstr>
      <vt:lpstr>LES LUBRIFIANTS</vt:lpstr>
      <vt:lpstr>Diapositive 3</vt:lpstr>
      <vt:lpstr>PRINCIPALES FONCTIONS DES LUBRIFIANTS</vt:lpstr>
      <vt:lpstr>Diapositive 5</vt:lpstr>
      <vt:lpstr>QUELLES PROPRIETES?  POUR EVITER QUOI?</vt:lpstr>
      <vt:lpstr>Diapositive 7</vt:lpstr>
      <vt:lpstr>Diapositive 8</vt:lpstr>
      <vt:lpstr>Diapositive 9</vt:lpstr>
      <vt:lpstr>GRADES DE VISCOSITE </vt:lpstr>
      <vt:lpstr>Diapositive 11</vt:lpstr>
      <vt:lpstr>Diapositive 12</vt:lpstr>
      <vt:lpstr>Diapositive 13</vt:lpstr>
      <vt:lpstr>HUILE FINIE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Perso</dc:creator>
  <cp:lastModifiedBy>Server</cp:lastModifiedBy>
  <cp:revision>7</cp:revision>
  <dcterms:created xsi:type="dcterms:W3CDTF">2009-11-08T19:50:30Z</dcterms:created>
  <dcterms:modified xsi:type="dcterms:W3CDTF">2009-11-10T08:59:48Z</dcterms:modified>
</cp:coreProperties>
</file>